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COVER</a:t>
            </a:r>
          </a:p>
          <a:p>
            <a:r>
              <a:t>NARRATION · ≈15 s · 30–40 words in English</a:t>
            </a:r>
          </a:p>
          <a:p>
            <a:r>
              <a:t>Introduce the tool by name, say who is in the subgroup and which universities, and in one sentence what it solves.</a:t>
            </a:r>
          </a:p>
          <a:p>
            <a:r>
              <a:t>[Write your script here]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PART A · PRESENTATION (3 min in total)</a:t>
            </a:r>
          </a:p>
          <a:p>
            <a:r>
              <a:t>THE PROBLEM · NARRATION · ≈35 s · 80–90 words</a:t>
            </a:r>
          </a:p>
          <a:p>
            <a:r>
              <a:t>Describe the real task, who struggles with it and what it costs today. A concrete example beats a general figure.</a:t>
            </a:r>
          </a:p>
          <a:p>
            <a:r>
              <a:t>[Write your script here]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TOOL · NARRATION · ≈30 s · 70–80 words</a:t>
            </a:r>
          </a:p>
          <a:p>
            <a:r>
              <a:t>Who uses it, what goes in and what comes out. Name the project guide it builds on.</a:t>
            </a:r>
          </a:p>
          <a:p>
            <a:r>
              <a:t>[Write your script here]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HOW IT WORKS · NARRATION · ≈40 s · 95–105 words</a:t>
            </a:r>
          </a:p>
          <a:p>
            <a:r>
              <a:t>Walk through the four steps. Make clear what the AI does and what a person always decides.</a:t>
            </a:r>
          </a:p>
          <a:p>
            <a:r>
              <a:t>[Write your script here]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EVIDENCE · NARRATION · ≈35 s · 80–90 words</a:t>
            </a:r>
          </a:p>
          <a:p>
            <a:r>
              <a:t>Figures from your own tests. Separate what was checked from what is still a proposal.</a:t>
            </a:r>
          </a:p>
          <a:p>
            <a:r>
              <a:t>[Write your script here]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LIMITS AND RESPONSIBLE USE · NARRATION · ≈25 s · 55–65 words</a:t>
            </a:r>
          </a:p>
          <a:p>
            <a:r>
              <a:t>What it does not do, how it protects data and the next step (Moodle or another LMS, or the next AI-native level).</a:t>
            </a:r>
          </a:p>
          <a:p>
            <a:r>
              <a:t>[Write your script here]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PART B · DEMO (2 min in total)</a:t>
            </a:r>
          </a:p>
          <a:p>
            <a:r>
              <a:t>NARRATION · ≈30 s · 70–80 words in English</a:t>
            </a:r>
          </a:p>
          <a:p>
            <a:r>
              <a:t>Show the start or input screen. Say what the person enters and why.</a:t>
            </a:r>
          </a:p>
          <a:p>
            <a:r>
              <a:t>[Write your script here]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NARRATION · ≈35 s · 80–90 words in English</a:t>
            </a:r>
          </a:p>
          <a:p>
            <a:r>
              <a:t>Show the main result. Point to where to look on the screenshot and what it means.</a:t>
            </a:r>
          </a:p>
          <a:p>
            <a:r>
              <a:t>[Write your script here]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NARRATION · ≈30 s · 70–80 words in English</a:t>
            </a:r>
          </a:p>
          <a:p>
            <a:r>
              <a:t>Show where the person reviews, approves or exports. Close the demo with the test that backs it.</a:t>
            </a:r>
          </a:p>
          <a:p>
            <a:r>
              <a:t>[Write your script here]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CLOSE · NARRATION · ≈25 s · 55–65 words</a:t>
            </a:r>
          </a:p>
          <a:p>
            <a:r>
              <a:t>What changes in the subgroup's work, the next step and a short invitation. End on a complete sentence.</a:t>
            </a:r>
          </a:p>
          <a:p>
            <a:r>
              <a:t>[Write your script here]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1051560"/>
            <a:ext cx="822960" cy="91440"/>
          </a:xfrm>
          <a:prstGeom prst="rect">
            <a:avLst/>
          </a:prstGeom>
          <a:solidFill>
            <a:srgbClr val="FFC6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594360"/>
            <a:ext cx="91440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1">
                <a:solidFill>
                  <a:srgbClr val="FFC629"/>
                </a:solidFill>
                <a:latin typeface="Calibri"/>
              </a:rPr>
              <a:t>FINAL PROJECT · VIBE CODING CEDIA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463040"/>
            <a:ext cx="10515600" cy="17373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4600" b="0">
                <a:solidFill>
                  <a:srgbClr val="FFFFFF"/>
                </a:solidFill>
                <a:latin typeface="Georgia"/>
              </a:rPr>
              <a:t>[Name of your tool, eight words at most]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3246120"/>
            <a:ext cx="10515600" cy="8229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0">
                <a:solidFill>
                  <a:srgbClr val="C9CEDB"/>
                </a:solidFill>
                <a:latin typeface="Calibri"/>
              </a:rPr>
              <a:t>[One line: what it solves and for whom]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4434840"/>
            <a:ext cx="1051560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FFFFFF"/>
                </a:solidFill>
                <a:latin typeface="Calibri"/>
              </a:rPr>
              <a:t>[Name] (UTE) · [Name] (UTPL) · [Schools or fields]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4846320"/>
            <a:ext cx="1051560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0">
                <a:solidFill>
                  <a:srgbClr val="C9CEDB"/>
                </a:solidFill>
                <a:latin typeface="Calibri"/>
              </a:rPr>
              <a:t>Project guide [NN] · [Family]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5669280"/>
            <a:ext cx="105156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0">
                <a:solidFill>
                  <a:srgbClr val="FFC629"/>
                </a:solidFill>
                <a:latin typeface="Calibri"/>
              </a:rPr>
              <a:t>Narration generated with an AI voice (ElevenLabs) and reviewed by the authors.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C9CEDB"/>
                </a:solidFill>
                <a:latin typeface="Calibri"/>
              </a:rPr>
              <a:t>Vibe Coding CEDIA 2026 · Universidad UTE · UTPL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607040" y="6400800"/>
            <a:ext cx="105156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>
                <a:solidFill>
                  <a:srgbClr val="C9CEDB"/>
                </a:solidFill>
                <a:latin typeface="Calibri"/>
              </a:rPr>
              <a:t>1 / 10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Vibe Coding CEDIA 2026 · Universidad UTE · UTPL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07040" y="6400800"/>
            <a:ext cx="105156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2 / 10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502920"/>
            <a:ext cx="457200" cy="73152"/>
          </a:xfrm>
          <a:prstGeom prst="rect">
            <a:avLst/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384048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5B4BDB"/>
                </a:solidFill>
                <a:latin typeface="Calibri"/>
              </a:rPr>
              <a:t>FINAL PROJECT · VIBE CODING CEDIA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77724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600" b="0">
                <a:solidFill>
                  <a:srgbClr val="0B1020"/>
                </a:solidFill>
                <a:latin typeface="Georgia"/>
              </a:rPr>
              <a:t>The problem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920240"/>
            <a:ext cx="6949440" cy="3566160"/>
          </a:xfrm>
          <a:prstGeom prst="roundRect">
            <a:avLst>
              <a:gd name="adj" fmla="val 5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2194560"/>
            <a:ext cx="6400800" cy="31089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600" b="0">
                <a:solidFill>
                  <a:srgbClr val="8A91A3"/>
                </a:solidFill>
                <a:latin typeface="Calibri"/>
              </a:rPr>
              <a:t>[One or two sentences: the real academic task that costs time or causes errors today, and who it affects.]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863840" y="1920240"/>
            <a:ext cx="3776472" cy="3566160"/>
          </a:xfrm>
          <a:prstGeom prst="roundRect">
            <a:avLst>
              <a:gd name="adj" fmla="val 5000"/>
            </a:avLst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138160" y="2194560"/>
            <a:ext cx="329184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1">
                <a:solidFill>
                  <a:srgbClr val="FFC629"/>
                </a:solidFill>
                <a:latin typeface="Calibri"/>
              </a:rPr>
              <a:t>A CONCRETE EXAMPLE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38160" y="2743200"/>
            <a:ext cx="3291840" cy="2560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0">
                <a:solidFill>
                  <a:srgbClr val="C9CEDB"/>
                </a:solidFill>
                <a:latin typeface="Calibri"/>
              </a:rPr>
              <a:t>[A case or a figure the audience can picture.]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Vibe Coding CEDIA 2026 · Universidad UTE · UTPL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07040" y="6400800"/>
            <a:ext cx="105156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3 / 10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502920"/>
            <a:ext cx="457200" cy="73152"/>
          </a:xfrm>
          <a:prstGeom prst="rect">
            <a:avLst/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384048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5B4BDB"/>
                </a:solidFill>
                <a:latin typeface="Calibri"/>
              </a:rPr>
              <a:t>FINAL PROJECT · VIBE CODING CEDIA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77724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600" b="0">
                <a:solidFill>
                  <a:srgbClr val="0B1020"/>
                </a:solidFill>
                <a:latin typeface="Georgia"/>
              </a:rPr>
              <a:t>The tool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920240"/>
            <a:ext cx="3566160" cy="356616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2148840"/>
            <a:ext cx="73152" cy="3108960"/>
          </a:xfrm>
          <a:prstGeom prst="rect">
            <a:avLst/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2148840"/>
            <a:ext cx="310896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5B4BDB"/>
                </a:solidFill>
                <a:latin typeface="Calibri"/>
              </a:rPr>
              <a:t>WHO USES IT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2651760"/>
            <a:ext cx="3108960" cy="2651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000" b="0">
                <a:solidFill>
                  <a:srgbClr val="8A91A3"/>
                </a:solidFill>
                <a:latin typeface="Calibri"/>
              </a:rPr>
              <a:t>[Instructor, researcher, student…]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11396" y="1920240"/>
            <a:ext cx="3566160" cy="356616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11396" y="2148840"/>
            <a:ext cx="73152" cy="3108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85716" y="2148840"/>
            <a:ext cx="310896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0D9488"/>
                </a:solidFill>
                <a:latin typeface="Calibri"/>
              </a:rPr>
              <a:t>WHAT GOES IN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85716" y="2651760"/>
            <a:ext cx="3108960" cy="2651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000" b="0">
                <a:solidFill>
                  <a:srgbClr val="8A91A3"/>
                </a:solidFill>
                <a:latin typeface="Calibri"/>
              </a:rPr>
              <a:t>[The input: file, text, data…]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74152" y="1920240"/>
            <a:ext cx="3566160" cy="356616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74152" y="2148840"/>
            <a:ext cx="73152" cy="3108960"/>
          </a:xfrm>
          <a:prstGeom prst="rect">
            <a:avLst/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48472" y="2148840"/>
            <a:ext cx="310896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0B1020"/>
                </a:solidFill>
                <a:latin typeface="Calibri"/>
              </a:rPr>
              <a:t>WHAT COMES OUT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8472" y="2651760"/>
            <a:ext cx="3108960" cy="2651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000" b="0">
                <a:solidFill>
                  <a:srgbClr val="8A91A3"/>
                </a:solidFill>
                <a:latin typeface="Calibri"/>
              </a:rPr>
              <a:t>[The concrete result the person takes away.]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Vibe Coding CEDIA 2026 · Universidad UTE · UTPL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07040" y="6400800"/>
            <a:ext cx="105156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4 / 10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502920"/>
            <a:ext cx="457200" cy="73152"/>
          </a:xfrm>
          <a:prstGeom prst="rect">
            <a:avLst/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384048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5B4BDB"/>
                </a:solidFill>
                <a:latin typeface="Calibri"/>
              </a:rPr>
              <a:t>FINAL PROJECT · VIBE CODING CEDIA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77724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600" b="0">
                <a:solidFill>
                  <a:srgbClr val="0B1020"/>
                </a:solidFill>
                <a:latin typeface="Georgia"/>
              </a:rPr>
              <a:t>How it works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920240"/>
            <a:ext cx="2514600" cy="301752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548640" y="1920240"/>
            <a:ext cx="2514600" cy="502920"/>
          </a:xfrm>
          <a:prstGeom prst="roundRect">
            <a:avLst>
              <a:gd name="adj" fmla="val 30000"/>
            </a:avLst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1947672"/>
            <a:ext cx="2240280" cy="45720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FFFFFF"/>
                </a:solidFill>
                <a:latin typeface="Calibri"/>
              </a:rPr>
              <a:t>1 · INPUT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606040"/>
            <a:ext cx="2148840" cy="21945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>
                <a:solidFill>
                  <a:srgbClr val="8A91A3"/>
                </a:solidFill>
                <a:latin typeface="Calibri"/>
              </a:rPr>
              <a:t>[What the person prepares.]</a:t>
            </a:r>
          </a:p>
        </p:txBody>
      </p:sp>
      <p:sp>
        <p:nvSpPr>
          <p:cNvPr id="11" name="Chevron 10"/>
          <p:cNvSpPr/>
          <p:nvPr/>
        </p:nvSpPr>
        <p:spPr>
          <a:xfrm>
            <a:off x="3127248" y="3246120"/>
            <a:ext cx="219456" cy="365760"/>
          </a:xfrm>
          <a:prstGeom prst="chevron">
            <a:avLst/>
          </a:prstGeom>
          <a:solidFill>
            <a:srgbClr val="E3E6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3410712" y="1920240"/>
            <a:ext cx="2514600" cy="301752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3410712" y="1920240"/>
            <a:ext cx="2514600" cy="502920"/>
          </a:xfrm>
          <a:prstGeom prst="roundRect">
            <a:avLst>
              <a:gd name="adj" fmla="val 30000"/>
            </a:avLst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547872" y="1947672"/>
            <a:ext cx="2240280" cy="45720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FFFFFF"/>
                </a:solidFill>
                <a:latin typeface="Calibri"/>
              </a:rPr>
              <a:t>2 · AI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93592" y="2606040"/>
            <a:ext cx="2148840" cy="21945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>
                <a:solidFill>
                  <a:srgbClr val="8A91A3"/>
                </a:solidFill>
                <a:latin typeface="Calibri"/>
              </a:rPr>
              <a:t>[What the AI does, under which rules.]</a:t>
            </a:r>
          </a:p>
        </p:txBody>
      </p:sp>
      <p:sp>
        <p:nvSpPr>
          <p:cNvPr id="16" name="Chevron 15"/>
          <p:cNvSpPr/>
          <p:nvPr/>
        </p:nvSpPr>
        <p:spPr>
          <a:xfrm>
            <a:off x="5989320" y="3246120"/>
            <a:ext cx="219456" cy="365760"/>
          </a:xfrm>
          <a:prstGeom prst="chevron">
            <a:avLst/>
          </a:prstGeom>
          <a:solidFill>
            <a:srgbClr val="E3E6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6272784" y="1920240"/>
            <a:ext cx="2514600" cy="301752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272784" y="1920240"/>
            <a:ext cx="2514600" cy="502920"/>
          </a:xfrm>
          <a:prstGeom prst="roundRect">
            <a:avLst>
              <a:gd name="adj" fmla="val 30000"/>
            </a:avLst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9944" y="1947672"/>
            <a:ext cx="2240280" cy="45720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FFFFFF"/>
                </a:solidFill>
                <a:latin typeface="Calibri"/>
              </a:rPr>
              <a:t>3 · REVIEW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55664" y="2606040"/>
            <a:ext cx="2148840" cy="21945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>
                <a:solidFill>
                  <a:srgbClr val="8A91A3"/>
                </a:solidFill>
                <a:latin typeface="Calibri"/>
              </a:rPr>
              <a:t>[What the person checks and decides.]</a:t>
            </a:r>
          </a:p>
        </p:txBody>
      </p:sp>
      <p:sp>
        <p:nvSpPr>
          <p:cNvPr id="21" name="Chevron 20"/>
          <p:cNvSpPr/>
          <p:nvPr/>
        </p:nvSpPr>
        <p:spPr>
          <a:xfrm>
            <a:off x="8851392" y="3246120"/>
            <a:ext cx="219456" cy="365760"/>
          </a:xfrm>
          <a:prstGeom prst="chevron">
            <a:avLst/>
          </a:prstGeom>
          <a:solidFill>
            <a:srgbClr val="E3E6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9134856" y="1920240"/>
            <a:ext cx="2514600" cy="301752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9134856" y="1920240"/>
            <a:ext cx="2514600" cy="502920"/>
          </a:xfrm>
          <a:prstGeom prst="roundRect">
            <a:avLst>
              <a:gd name="adj" fmla="val 30000"/>
            </a:avLst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272016" y="1947672"/>
            <a:ext cx="2240280" cy="45720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FFFFFF"/>
                </a:solidFill>
                <a:latin typeface="Calibri"/>
              </a:rPr>
              <a:t>4 · RESULT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317736" y="2606040"/>
            <a:ext cx="2148840" cy="21945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>
                <a:solidFill>
                  <a:srgbClr val="8A91A3"/>
                </a:solidFill>
                <a:latin typeface="Calibri"/>
              </a:rPr>
              <a:t>[What is exported or published.]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48640" y="5166360"/>
            <a:ext cx="11064240" cy="8229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0B1020"/>
                </a:solidFill>
                <a:latin typeface="Calibri"/>
              </a:rPr>
              <a:t>[One sentence: what a person always decides.]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Vibe Coding CEDIA 2026 · Universidad UTE · UTPL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07040" y="6400800"/>
            <a:ext cx="105156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5 / 10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502920"/>
            <a:ext cx="457200" cy="73152"/>
          </a:xfrm>
          <a:prstGeom prst="rect">
            <a:avLst/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384048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5B4BDB"/>
                </a:solidFill>
                <a:latin typeface="Calibri"/>
              </a:rPr>
              <a:t>FINAL PROJECT · VIBE CODING CEDIA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77724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600" b="0">
                <a:solidFill>
                  <a:srgbClr val="0B1020"/>
                </a:solidFill>
                <a:latin typeface="Georgia"/>
              </a:rPr>
              <a:t>Evidence that it works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920240"/>
            <a:ext cx="3566160" cy="256032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2148840"/>
            <a:ext cx="3017520" cy="10972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5400" b="1">
                <a:solidFill>
                  <a:srgbClr val="0D9488"/>
                </a:solidFill>
                <a:latin typeface="Georgia"/>
              </a:rPr>
              <a:t>[6/6]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3291840"/>
            <a:ext cx="3017520" cy="10972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>
                <a:solidFill>
                  <a:srgbClr val="8A91A3"/>
                </a:solidFill>
                <a:latin typeface="Calibri"/>
              </a:rPr>
              <a:t>[test cases with the expected result]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11396" y="1920240"/>
            <a:ext cx="3566160" cy="256032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85716" y="2148840"/>
            <a:ext cx="3017520" cy="10972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5400" b="1">
                <a:solidFill>
                  <a:srgbClr val="0D9488"/>
                </a:solidFill>
                <a:latin typeface="Georgia"/>
              </a:rPr>
              <a:t>[0]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85716" y="3291840"/>
            <a:ext cx="3017520" cy="10972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>
                <a:solidFill>
                  <a:srgbClr val="8A91A3"/>
                </a:solidFill>
                <a:latin typeface="Calibri"/>
              </a:rPr>
              <a:t>[invented values or lost records]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74152" y="1920240"/>
            <a:ext cx="3566160" cy="256032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48472" y="2148840"/>
            <a:ext cx="3017520" cy="10972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5400" b="1">
                <a:solidFill>
                  <a:srgbClr val="0D9488"/>
                </a:solidFill>
                <a:latin typeface="Georgia"/>
              </a:rPr>
              <a:t>[2]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8472" y="3291840"/>
            <a:ext cx="3017520" cy="10972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>
                <a:solidFill>
                  <a:srgbClr val="8A91A3"/>
                </a:solidFill>
                <a:latin typeface="Calibri"/>
              </a:rPr>
              <a:t>[colleagues who used it without help]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4754880"/>
            <a:ext cx="11064240" cy="10972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>
                <a:solidFill>
                  <a:srgbClr val="8A91A3"/>
                </a:solidFill>
                <a:latin typeface="Calibri"/>
              </a:rPr>
              <a:t>[How you checked it: synthetic data, a reference calculated separately, a colleague's review.]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Vibe Coding CEDIA 2026 · Universidad UTE · UTPL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07040" y="6400800"/>
            <a:ext cx="105156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6 / 10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502920"/>
            <a:ext cx="457200" cy="73152"/>
          </a:xfrm>
          <a:prstGeom prst="rect">
            <a:avLst/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384048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5B4BDB"/>
                </a:solidFill>
                <a:latin typeface="Calibri"/>
              </a:rPr>
              <a:t>FINAL PROJECT · VIBE CODING CEDIA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77724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600" b="0">
                <a:solidFill>
                  <a:srgbClr val="0B1020"/>
                </a:solidFill>
                <a:latin typeface="Georgia"/>
              </a:rPr>
              <a:t>Limits and responsible use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920240"/>
            <a:ext cx="3566160" cy="356616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2148840"/>
            <a:ext cx="73152" cy="3108960"/>
          </a:xfrm>
          <a:prstGeom prst="rect">
            <a:avLst/>
          </a:prstGeom>
          <a:solidFill>
            <a:srgbClr val="B423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2148840"/>
            <a:ext cx="310896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B42318"/>
                </a:solidFill>
                <a:latin typeface="Calibri"/>
              </a:rPr>
              <a:t>WHAT IT DOES NOT DO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2651760"/>
            <a:ext cx="3108960" cy="2651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000" b="0">
                <a:solidFill>
                  <a:srgbClr val="8A91A3"/>
                </a:solidFill>
                <a:latin typeface="Calibri"/>
              </a:rPr>
              <a:t>[The scope left out.]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11396" y="1920240"/>
            <a:ext cx="3566160" cy="356616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11396" y="2148840"/>
            <a:ext cx="73152" cy="3108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85716" y="2148840"/>
            <a:ext cx="310896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0D9488"/>
                </a:solidFill>
                <a:latin typeface="Calibri"/>
              </a:rPr>
              <a:t>DATA AND PRIVACY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85716" y="2651760"/>
            <a:ext cx="3108960" cy="2651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000" b="0">
                <a:solidFill>
                  <a:srgbClr val="8A91A3"/>
                </a:solidFill>
                <a:latin typeface="Calibri"/>
              </a:rPr>
              <a:t>[Synthetic data, anonymization, human approval.]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74152" y="1920240"/>
            <a:ext cx="3566160" cy="356616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74152" y="2148840"/>
            <a:ext cx="73152" cy="3108960"/>
          </a:xfrm>
          <a:prstGeom prst="rect">
            <a:avLst/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48472" y="2148840"/>
            <a:ext cx="310896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5B4BDB"/>
                </a:solidFill>
                <a:latin typeface="Calibri"/>
              </a:rPr>
              <a:t>NEXT STEP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8472" y="2651760"/>
            <a:ext cx="3108960" cy="2651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000" b="0">
                <a:solidFill>
                  <a:srgbClr val="8A91A3"/>
                </a:solidFill>
                <a:latin typeface="Calibri"/>
              </a:rPr>
              <a:t>[Moodle or another LMS, or the next AI-native level.]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Vibe Coding CEDIA 2026 · Universidad UTE · UTPL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07040" y="6400800"/>
            <a:ext cx="105156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7 / 10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502920"/>
            <a:ext cx="457200" cy="73152"/>
          </a:xfrm>
          <a:prstGeom prst="rect">
            <a:avLst/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384048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5B4BDB"/>
                </a:solidFill>
                <a:latin typeface="Calibri"/>
              </a:rPr>
              <a:t>FINAL PROJECT · VIBE CODING CEDIA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731520"/>
            <a:ext cx="11064240" cy="5486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0">
                <a:solidFill>
                  <a:srgbClr val="0B1020"/>
                </a:solidFill>
                <a:latin typeface="Georgia"/>
              </a:rPr>
              <a:t>Demo · Input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371600"/>
            <a:ext cx="11091672" cy="4434840"/>
          </a:xfrm>
          <a:prstGeom prst="rect">
            <a:avLst/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3246120"/>
            <a:ext cx="11091672" cy="7315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800" b="0">
                <a:solidFill>
                  <a:srgbClr val="8A91A3"/>
                </a:solidFill>
                <a:latin typeface="Calibri"/>
              </a:rPr>
              <a:t>Paste your screenshot here (16:9, no real personal data)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5870448"/>
            <a:ext cx="11091672" cy="457200"/>
          </a:xfrm>
          <a:prstGeom prst="rect">
            <a:avLst/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5897880"/>
            <a:ext cx="10789920" cy="4114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0">
                <a:solidFill>
                  <a:srgbClr val="FFFFFF"/>
                </a:solidFill>
                <a:latin typeface="Calibri"/>
              </a:rPr>
              <a:t>[One-line label: what this screen shows]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Vibe Coding CEDIA 2026 · Universidad UTE · UTPL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07040" y="6400800"/>
            <a:ext cx="105156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8 / 10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502920"/>
            <a:ext cx="457200" cy="73152"/>
          </a:xfrm>
          <a:prstGeom prst="rect">
            <a:avLst/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384048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5B4BDB"/>
                </a:solidFill>
                <a:latin typeface="Calibri"/>
              </a:rPr>
              <a:t>FINAL PROJECT · VIBE CODING CEDIA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731520"/>
            <a:ext cx="11064240" cy="5486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0">
                <a:solidFill>
                  <a:srgbClr val="0B1020"/>
                </a:solidFill>
                <a:latin typeface="Georgia"/>
              </a:rPr>
              <a:t>Demo · Result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371600"/>
            <a:ext cx="11091672" cy="4434840"/>
          </a:xfrm>
          <a:prstGeom prst="rect">
            <a:avLst/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3246120"/>
            <a:ext cx="11091672" cy="7315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800" b="0">
                <a:solidFill>
                  <a:srgbClr val="8A91A3"/>
                </a:solidFill>
                <a:latin typeface="Calibri"/>
              </a:rPr>
              <a:t>Paste your screenshot here (16:9, no real personal data)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5870448"/>
            <a:ext cx="11091672" cy="457200"/>
          </a:xfrm>
          <a:prstGeom prst="rect">
            <a:avLst/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5897880"/>
            <a:ext cx="10789920" cy="4114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0">
                <a:solidFill>
                  <a:srgbClr val="FFFFFF"/>
                </a:solidFill>
                <a:latin typeface="Calibri"/>
              </a:rPr>
              <a:t>[One-line label: the central result]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Vibe Coding CEDIA 2026 · Universidad UTE · UTPL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07040" y="6400800"/>
            <a:ext cx="105156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9 / 10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502920"/>
            <a:ext cx="457200" cy="73152"/>
          </a:xfrm>
          <a:prstGeom prst="rect">
            <a:avLst/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384048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5B4BDB"/>
                </a:solidFill>
                <a:latin typeface="Calibri"/>
              </a:rPr>
              <a:t>FINAL PROJECT · VIBE CODING CEDIA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731520"/>
            <a:ext cx="11064240" cy="5486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0">
                <a:solidFill>
                  <a:srgbClr val="0B1020"/>
                </a:solidFill>
                <a:latin typeface="Georgia"/>
              </a:rPr>
              <a:t>Demo · Review and delivery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371600"/>
            <a:ext cx="11091672" cy="4434840"/>
          </a:xfrm>
          <a:prstGeom prst="rect">
            <a:avLst/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3246120"/>
            <a:ext cx="11091672" cy="7315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800" b="0">
                <a:solidFill>
                  <a:srgbClr val="8A91A3"/>
                </a:solidFill>
                <a:latin typeface="Calibri"/>
              </a:rPr>
              <a:t>Paste your screenshot here (16:9, no real personal data)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5870448"/>
            <a:ext cx="11091672" cy="457200"/>
          </a:xfrm>
          <a:prstGeom prst="rect">
            <a:avLst/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5897880"/>
            <a:ext cx="10789920" cy="4114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0">
                <a:solidFill>
                  <a:srgbClr val="FFFFFF"/>
                </a:solidFill>
                <a:latin typeface="Calibri"/>
              </a:rPr>
              <a:t>[One-line label: check, approval or export]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1051560"/>
            <a:ext cx="822960" cy="91440"/>
          </a:xfrm>
          <a:prstGeom prst="rect">
            <a:avLst/>
          </a:prstGeom>
          <a:solidFill>
            <a:srgbClr val="FFC6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594360"/>
            <a:ext cx="91440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1">
                <a:solidFill>
                  <a:srgbClr val="FFC629"/>
                </a:solidFill>
                <a:latin typeface="Calibri"/>
              </a:rPr>
              <a:t>FINAL PROJECT · VIBE CODING CEDIA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463040"/>
            <a:ext cx="10515600" cy="17373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4000" b="0">
                <a:solidFill>
                  <a:srgbClr val="FFFFFF"/>
                </a:solidFill>
                <a:latin typeface="Georgia"/>
              </a:rPr>
              <a:t>[What changes in our work with this tool]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3383280"/>
            <a:ext cx="10515600" cy="9144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0">
                <a:solidFill>
                  <a:srgbClr val="C9CEDB"/>
                </a:solidFill>
                <a:latin typeface="Calibri"/>
              </a:rPr>
              <a:t>[One sentence: the next step and who else can use it.]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4526280"/>
            <a:ext cx="7132320" cy="685800"/>
          </a:xfrm>
          <a:prstGeom prst="roundRect">
            <a:avLst>
              <a:gd name="adj" fmla="val 30000"/>
            </a:avLst>
          </a:prstGeom>
          <a:solidFill>
            <a:srgbClr val="1A21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4572000"/>
            <a:ext cx="6766560" cy="59436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>
                <a:solidFill>
                  <a:srgbClr val="FFC629"/>
                </a:solidFill>
                <a:latin typeface="Calibri"/>
              </a:rPr>
              <a:t>[Link to the tool or the repository]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5486400"/>
            <a:ext cx="1051560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1">
                <a:solidFill>
                  <a:srgbClr val="FFFFFF"/>
                </a:solidFill>
                <a:latin typeface="Calibri"/>
              </a:rPr>
              <a:t>[Name] (UTE) · [Name] (UTPL) · [Schools or fields]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C9CEDB"/>
                </a:solidFill>
                <a:latin typeface="Calibri"/>
              </a:rPr>
              <a:t>Vibe Coding CEDIA 2026 · Universidad UTE · UTPL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607040" y="6400800"/>
            <a:ext cx="105156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>
                <a:solidFill>
                  <a:srgbClr val="C9CEDB"/>
                </a:solidFill>
                <a:latin typeface="Calibri"/>
              </a:rPr>
              <a:t>10 / 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