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PORTADA</a:t>
            </a:r>
          </a:p>
          <a:p>
            <a:r>
              <a:t>NARRACIÓN · ≈15 s · 25–35 palabras en español</a:t>
            </a:r>
          </a:p>
          <a:p>
            <a:r>
              <a:t>Presente la herramienta por su nombre, diga quiénes forman el subgrupo y de qué universidades, y en una frase qué resuelve.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PARTE A · PRESENTACIÓN (3 min en total)</a:t>
            </a:r>
          </a:p>
          <a:p>
            <a:r>
              <a:t>EL PROBLEMA · NARRACIÓN · ≈35 s · 70–80 palabras</a:t>
            </a:r>
          </a:p>
          <a:p>
            <a:r>
              <a:t>Describa la tarea real, quién la sufre y qué cuesta hoy. Un ejemplo concreto vale más que una cifra general.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HERRAMIENTA · NARRACIÓN · ≈30 s · 60–70 palabras</a:t>
            </a:r>
          </a:p>
          <a:p>
            <a:r>
              <a:t>Quién la usa, qué recibe y qué entrega. Nombre la guía de proyecto en la que se basa.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CÓMO FUNCIONA · NARRACIÓN · ≈40 s · 80–90 palabras</a:t>
            </a:r>
          </a:p>
          <a:p>
            <a:r>
              <a:t>Recorra los cuatro pasos. Deje claro qué hace la IA y qué decide siempre una persona.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EVIDENCIA · NARRACIÓN · ≈35 s · 70–80 palabras</a:t>
            </a:r>
          </a:p>
          <a:p>
            <a:r>
              <a:t>Cifras de sus propias pruebas. Distinga lo comprobado de lo que todavía es una propuesta.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LÍMITES Y USO RESPONSABLE · NARRACIÓN · ≈25 s · 50–60 palabras</a:t>
            </a:r>
          </a:p>
          <a:p>
            <a:r>
              <a:t>Qué no hace, cómo cuida los datos y cuál es el siguiente paso (Moodle u otro LMS, o el siguiente nivel nativo en IA).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PARTE B · DEMOSTRACIÓN (2 min en total)</a:t>
            </a:r>
          </a:p>
          <a:p>
            <a:r>
              <a:t>NARRACIÓN · ≈30 s · 60–70 palabras en español</a:t>
            </a:r>
          </a:p>
          <a:p>
            <a:r>
              <a:t>Muestre la pantalla de inicio o de entrada. Diga qué ingresa la persona y por qué.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NARRACIÓN · ≈35 s · 70–80 palabras en español</a:t>
            </a:r>
          </a:p>
          <a:p>
            <a:r>
              <a:t>Muestre el resultado principal. Señale en la captura dónde mirar y qué significa.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NARRACIÓN · ≈30 s · 60–70 palabras en español</a:t>
            </a:r>
          </a:p>
          <a:p>
            <a:r>
              <a:t>Muestre dónde la persona revisa, aprueba o exporta. Cierre la demostración con la prueba que la respalda.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CIERRE · NARRACIÓN · ≈25 s · 50–60 palabras</a:t>
            </a:r>
          </a:p>
          <a:p>
            <a:r>
              <a:t>Qué cambia en el trabajo del subgrupo, el siguiente paso y una invitación breve. Termine con una frase completa.</a:t>
            </a:r>
          </a:p>
          <a:p>
            <a:r>
              <a:t>[Escriba aquí su guion]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600" b="0">
                <a:solidFill>
                  <a:srgbClr val="FFFFFF"/>
                </a:solidFill>
                <a:latin typeface="Georgia"/>
              </a:rPr>
              <a:t>[Nombre de su herramienta, máximo ocho palabras]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246120"/>
            <a:ext cx="1051560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[Una línea: qué resuelve y para quién]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443484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FFFFFF"/>
                </a:solidFill>
                <a:latin typeface="Calibri"/>
              </a:rPr>
              <a:t>[Nombre] (UTE) · [Nombre] (UTPL) · [Facultades o áreas]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48640" y="484632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C9CEDB"/>
                </a:solidFill>
                <a:latin typeface="Calibri"/>
              </a:rPr>
              <a:t>Guía de proyecto [NN] · [Familia]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669280"/>
            <a:ext cx="105156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0">
                <a:solidFill>
                  <a:srgbClr val="FFC629"/>
                </a:solidFill>
                <a:latin typeface="Calibri"/>
              </a:rPr>
              <a:t>Narración generada con voz de IA (ElevenLabs) y revisada por los autores.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2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El problema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6949440" cy="3566160"/>
          </a:xfrm>
          <a:prstGeom prst="roundRect">
            <a:avLst>
              <a:gd name="adj" fmla="val 5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68680" y="2194560"/>
            <a:ext cx="6400800" cy="3108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600" b="0">
                <a:solidFill>
                  <a:srgbClr val="8A91A3"/>
                </a:solidFill>
                <a:latin typeface="Calibri"/>
              </a:rPr>
              <a:t>[Una o dos frases: la tarea académica real que hoy cuesta tiempo o genera errores, y a quién afecta.]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7863840" y="1920240"/>
            <a:ext cx="3776472" cy="3566160"/>
          </a:xfrm>
          <a:prstGeom prst="roundRect">
            <a:avLst>
              <a:gd name="adj" fmla="val 5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8160" y="2194560"/>
            <a:ext cx="329184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400" b="1">
                <a:solidFill>
                  <a:srgbClr val="FFC629"/>
                </a:solidFill>
                <a:latin typeface="Calibri"/>
              </a:rPr>
              <a:t>UN EJEMPLO CONCRETO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8160" y="2743200"/>
            <a:ext cx="3291840" cy="25603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[Un caso o una cifra que la audiencia pueda imaginar.]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3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La herramienta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QUIÉN LA USA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[Docente, investigador, estudiante…]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QUÉ RECIBE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[El insumo: archivo, texto, datos…]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B1020"/>
                </a:solidFill>
                <a:latin typeface="Calibri"/>
              </a:rPr>
              <a:t>QUÉ ENTREGA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[El resultado concreto que se lleva la persona.]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4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Cómo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548640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85800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1 · ENTRADA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[Qué prepara la persona.]</a:t>
            </a:r>
          </a:p>
        </p:txBody>
      </p:sp>
      <p:sp>
        <p:nvSpPr>
          <p:cNvPr id="11" name="Chevron 10"/>
          <p:cNvSpPr/>
          <p:nvPr/>
        </p:nvSpPr>
        <p:spPr>
          <a:xfrm>
            <a:off x="3127248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ounded Rectangle 11"/>
          <p:cNvSpPr/>
          <p:nvPr/>
        </p:nvSpPr>
        <p:spPr>
          <a:xfrm>
            <a:off x="3410712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Rounded Rectangle 12"/>
          <p:cNvSpPr/>
          <p:nvPr/>
        </p:nvSpPr>
        <p:spPr>
          <a:xfrm>
            <a:off x="3410712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547872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2 · IA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593592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[Qué hace la IA, con qué reglas.]</a:t>
            </a:r>
          </a:p>
        </p:txBody>
      </p:sp>
      <p:sp>
        <p:nvSpPr>
          <p:cNvPr id="16" name="Chevron 15"/>
          <p:cNvSpPr/>
          <p:nvPr/>
        </p:nvSpPr>
        <p:spPr>
          <a:xfrm>
            <a:off x="5989320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Rounded Rectangle 16"/>
          <p:cNvSpPr/>
          <p:nvPr/>
        </p:nvSpPr>
        <p:spPr>
          <a:xfrm>
            <a:off x="6272784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Rounded Rectangle 17"/>
          <p:cNvSpPr/>
          <p:nvPr/>
        </p:nvSpPr>
        <p:spPr>
          <a:xfrm>
            <a:off x="6272784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6409944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3 · REVISIÓN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455664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[Qué revisa y decide la persona.]</a:t>
            </a:r>
          </a:p>
        </p:txBody>
      </p:sp>
      <p:sp>
        <p:nvSpPr>
          <p:cNvPr id="21" name="Chevron 20"/>
          <p:cNvSpPr/>
          <p:nvPr/>
        </p:nvSpPr>
        <p:spPr>
          <a:xfrm>
            <a:off x="8851392" y="3246120"/>
            <a:ext cx="219456" cy="365760"/>
          </a:xfrm>
          <a:prstGeom prst="chevron">
            <a:avLst/>
          </a:prstGeom>
          <a:solidFill>
            <a:srgbClr val="E3E6E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Rounded Rectangle 21"/>
          <p:cNvSpPr/>
          <p:nvPr/>
        </p:nvSpPr>
        <p:spPr>
          <a:xfrm>
            <a:off x="9134856" y="1920240"/>
            <a:ext cx="2514600" cy="30175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3" name="Rounded Rectangle 22"/>
          <p:cNvSpPr/>
          <p:nvPr/>
        </p:nvSpPr>
        <p:spPr>
          <a:xfrm>
            <a:off x="9134856" y="1920240"/>
            <a:ext cx="2514600" cy="502920"/>
          </a:xfrm>
          <a:prstGeom prst="roundRect">
            <a:avLst>
              <a:gd name="adj" fmla="val 30000"/>
            </a:avLst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TextBox 23"/>
          <p:cNvSpPr txBox="1"/>
          <p:nvPr/>
        </p:nvSpPr>
        <p:spPr>
          <a:xfrm>
            <a:off x="9272016" y="1947672"/>
            <a:ext cx="2240280" cy="45720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FFFFFF"/>
                </a:solidFill>
                <a:latin typeface="Calibri"/>
              </a:rPr>
              <a:t>4 · RESULTADO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9317736" y="2606040"/>
            <a:ext cx="2148840" cy="21945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[Qué se exporta o se publica.]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48640" y="5166360"/>
            <a:ext cx="11064240" cy="8229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1">
                <a:solidFill>
                  <a:srgbClr val="0B1020"/>
                </a:solidFill>
                <a:latin typeface="Calibri"/>
              </a:rPr>
              <a:t>[Una frase: lo que decide siempre una persona.]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5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Evidencia de que funciona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22960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[6/6]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22960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[casos de prueba con el resultado esperado]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4311396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4585716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[0]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4585716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[valores inventados o datos perdidos]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8074152" y="1920240"/>
            <a:ext cx="3566160" cy="256032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8472" y="2148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5400" b="1">
                <a:solidFill>
                  <a:srgbClr val="0D9488"/>
                </a:solidFill>
                <a:latin typeface="Georgia"/>
              </a:rPr>
              <a:t>[2]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8472" y="3291840"/>
            <a:ext cx="301752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[colegas que la usaron sin ayuda]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48640" y="4754880"/>
            <a:ext cx="11064240" cy="109728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[Cómo lo comprobó: datos sintéticos, referencia calculada aparte, revisión de un colega.]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6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77240"/>
            <a:ext cx="1106424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3600" b="0">
                <a:solidFill>
                  <a:srgbClr val="0B1020"/>
                </a:solidFill>
                <a:latin typeface="Georgia"/>
              </a:rPr>
              <a:t>Límites y uso responsable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548640" y="2148840"/>
            <a:ext cx="73152" cy="3108960"/>
          </a:xfrm>
          <a:prstGeom prst="rect">
            <a:avLst/>
          </a:prstGeom>
          <a:solidFill>
            <a:srgbClr val="B4231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22960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B42318"/>
                </a:solidFill>
                <a:latin typeface="Calibri"/>
              </a:rPr>
              <a:t>LO QUE NO HACE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22960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[El alcance que queda fuera.]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4311396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4311396" y="2148840"/>
            <a:ext cx="73152" cy="3108960"/>
          </a:xfrm>
          <a:prstGeom prst="rect">
            <a:avLst/>
          </a:prstGeom>
          <a:solidFill>
            <a:srgbClr val="0D948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585716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0D9488"/>
                </a:solidFill>
                <a:latin typeface="Calibri"/>
              </a:rPr>
              <a:t>DATOS Y PRIVACIDAD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585716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[Datos sintéticos, anonimización, aprobación humana.]</a:t>
            </a:r>
          </a:p>
        </p:txBody>
      </p:sp>
      <p:sp>
        <p:nvSpPr>
          <p:cNvPr id="15" name="Rounded Rectangle 14"/>
          <p:cNvSpPr/>
          <p:nvPr/>
        </p:nvSpPr>
        <p:spPr>
          <a:xfrm>
            <a:off x="8074152" y="1920240"/>
            <a:ext cx="3566160" cy="3566160"/>
          </a:xfrm>
          <a:prstGeom prst="roundRect">
            <a:avLst>
              <a:gd name="adj" fmla="val 6000"/>
            </a:avLst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74152" y="2148840"/>
            <a:ext cx="73152" cy="3108960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8348472" y="2148840"/>
            <a:ext cx="310896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500" b="1">
                <a:solidFill>
                  <a:srgbClr val="5B4BDB"/>
                </a:solidFill>
                <a:latin typeface="Calibri"/>
              </a:rPr>
              <a:t>SIGUIENTE PASO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8348472" y="2651760"/>
            <a:ext cx="3108960" cy="2651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000" b="0">
                <a:solidFill>
                  <a:srgbClr val="8A91A3"/>
                </a:solidFill>
                <a:latin typeface="Calibri"/>
              </a:rPr>
              <a:t>[Moodle u otro LMS, o el siguiente nivel nativo en IA.]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7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Entrada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Pegue aquí su captura de pantalla (16:9, sin datos personales reales)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[Rótulo de una línea: qué se ve en esta pantalla]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8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Resultado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Pegue aquí su captura de pantalla (16:9, sin datos personales reales)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[Rótulo de una línea: el resultado central]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5B6373"/>
                </a:solidFill>
                <a:latin typeface="Calibri"/>
              </a:rPr>
              <a:t>9 / 10</a:t>
            </a:r>
          </a:p>
        </p:txBody>
      </p:sp>
      <p:sp>
        <p:nvSpPr>
          <p:cNvPr id="4" name="Rectangle 3"/>
          <p:cNvSpPr/>
          <p:nvPr/>
        </p:nvSpPr>
        <p:spPr>
          <a:xfrm>
            <a:off x="548640" y="502920"/>
            <a:ext cx="457200" cy="73152"/>
          </a:xfrm>
          <a:prstGeom prst="rect">
            <a:avLst/>
          </a:prstGeom>
          <a:solidFill>
            <a:srgbClr val="5B4BD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097280" y="384048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1">
                <a:solidFill>
                  <a:srgbClr val="5B4BDB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731520"/>
            <a:ext cx="11064240" cy="5486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400" b="0">
                <a:solidFill>
                  <a:srgbClr val="0B1020"/>
                </a:solidFill>
                <a:latin typeface="Georgia"/>
              </a:rPr>
              <a:t>Demostración · Revisión y entrega</a:t>
            </a:r>
          </a:p>
        </p:txBody>
      </p:sp>
      <p:sp>
        <p:nvSpPr>
          <p:cNvPr id="7" name="Rectangle 6"/>
          <p:cNvSpPr/>
          <p:nvPr/>
        </p:nvSpPr>
        <p:spPr>
          <a:xfrm>
            <a:off x="548640" y="1371600"/>
            <a:ext cx="11091672" cy="4434840"/>
          </a:xfrm>
          <a:prstGeom prst="rect">
            <a:avLst/>
          </a:prstGeom>
          <a:solidFill>
            <a:srgbClr val="F6F7FB"/>
          </a:solidFill>
          <a:ln w="12700">
            <a:solidFill>
              <a:srgbClr val="E3E6EE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548640" y="3246120"/>
            <a:ext cx="11091672" cy="73152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ctr">
              <a:lnSpc>
                <a:spcPct val="110000"/>
              </a:lnSpc>
            </a:pPr>
            <a:r>
              <a:rPr sz="1800" b="0">
                <a:solidFill>
                  <a:srgbClr val="8A91A3"/>
                </a:solidFill>
                <a:latin typeface="Calibri"/>
              </a:rPr>
              <a:t>Pegue aquí su captura de pantalla (16:9, sin datos personales reales)</a:t>
            </a:r>
          </a:p>
        </p:txBody>
      </p:sp>
      <p:sp>
        <p:nvSpPr>
          <p:cNvPr id="9" name="Rectangle 8"/>
          <p:cNvSpPr/>
          <p:nvPr/>
        </p:nvSpPr>
        <p:spPr>
          <a:xfrm>
            <a:off x="548640" y="5870448"/>
            <a:ext cx="11091672" cy="4572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0">
                <a:solidFill>
                  <a:srgbClr val="FFFFFF"/>
                </a:solidFill>
                <a:latin typeface="Calibri"/>
              </a:rPr>
              <a:t>[Rótulo de una línea: comprobación, aprobación o exportación]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B102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548640" y="1051560"/>
            <a:ext cx="822960" cy="91440"/>
          </a:xfrm>
          <a:prstGeom prst="rect">
            <a:avLst/>
          </a:prstGeom>
          <a:solidFill>
            <a:srgbClr val="FFC62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594360"/>
            <a:ext cx="9144000" cy="3657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200" b="1">
                <a:solidFill>
                  <a:srgbClr val="FFC629"/>
                </a:solidFill>
                <a:latin typeface="Calibri"/>
              </a:rPr>
              <a:t>PROYECTO FINAL · VIBE CODING CEDIA 2026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1463040"/>
            <a:ext cx="10515600" cy="173736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4000" b="0">
                <a:solidFill>
                  <a:srgbClr val="FFFFFF"/>
                </a:solidFill>
                <a:latin typeface="Georgia"/>
              </a:rPr>
              <a:t>[Qué cambia en nuestro trabajo con esta herramienta]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3383280"/>
            <a:ext cx="10515600" cy="9144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2200" b="0">
                <a:solidFill>
                  <a:srgbClr val="C9CEDB"/>
                </a:solidFill>
                <a:latin typeface="Calibri"/>
              </a:rPr>
              <a:t>[Una frase: el siguiente paso y quién más puede usarla.]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48640" y="4526280"/>
            <a:ext cx="7132320" cy="685800"/>
          </a:xfrm>
          <a:prstGeom prst="roundRect">
            <a:avLst>
              <a:gd name="adj" fmla="val 30000"/>
            </a:avLst>
          </a:prstGeom>
          <a:solidFill>
            <a:srgbClr val="1A213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4572000"/>
            <a:ext cx="6766560" cy="594360"/>
          </a:xfrm>
          <a:prstGeom prst="rect">
            <a:avLst/>
          </a:prstGeom>
          <a:noFill/>
        </p:spPr>
        <p:txBody>
          <a:bodyPr wrap="square" lIns="45720" rIns="45720" tIns="27432" bIns="27432" anchor="ctr">
            <a:spAutoFit/>
          </a:bodyPr>
          <a:lstStyle/>
          <a:p>
            <a:pPr algn="l">
              <a:lnSpc>
                <a:spcPct val="110000"/>
              </a:lnSpc>
            </a:pPr>
            <a:r>
              <a:rPr sz="1800" b="0">
                <a:solidFill>
                  <a:srgbClr val="FFC629"/>
                </a:solidFill>
                <a:latin typeface="Calibri"/>
              </a:rPr>
              <a:t>[Enlace a la herramienta o al repositorio]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548640" y="5486400"/>
            <a:ext cx="10515600" cy="45720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600" b="1">
                <a:solidFill>
                  <a:srgbClr val="FFFFFF"/>
                </a:solidFill>
                <a:latin typeface="Calibri"/>
              </a:rPr>
              <a:t>[Nombre] (UTE) · [Nombre] (UTPL) · [Facultades o áreas]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548640" y="6400800"/>
            <a:ext cx="731520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l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Vibe Coding CEDIA 2026 · Universidad UTE · UTPL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0607040" y="6400800"/>
            <a:ext cx="1051560" cy="320040"/>
          </a:xfrm>
          <a:prstGeom prst="rect">
            <a:avLst/>
          </a:prstGeom>
          <a:noFill/>
        </p:spPr>
        <p:txBody>
          <a:bodyPr wrap="square" lIns="45720" rIns="45720" tIns="27432" bIns="27432" anchor="t">
            <a:spAutoFit/>
          </a:bodyPr>
          <a:lstStyle/>
          <a:p>
            <a:pPr algn="r">
              <a:lnSpc>
                <a:spcPct val="110000"/>
              </a:lnSpc>
            </a:pPr>
            <a:r>
              <a:rPr sz="1100" b="0">
                <a:solidFill>
                  <a:srgbClr val="C9CEDB"/>
                </a:solidFill>
                <a:latin typeface="Calibri"/>
              </a:rPr>
              <a:t>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